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9" r:id="rId25"/>
    <p:sldId id="280" r:id="rId26"/>
    <p:sldId id="281" r:id="rId27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CF60E"/>
    <a:srgbClr val="0033CC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7" autoAdjust="0"/>
    <p:restoredTop sz="91304" autoAdjust="0"/>
  </p:normalViewPr>
  <p:slideViewPr>
    <p:cSldViewPr>
      <p:cViewPr>
        <p:scale>
          <a:sx n="113" d="100"/>
          <a:sy n="113" d="100"/>
        </p:scale>
        <p:origin x="-158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Indice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A3C65649-4000-41B8-9408-932333345178}" type="presOf" srcId="{43D6992D-5D94-4859-8C44-ED748FD5C8A8}" destId="{8782FDEE-1182-45AB-9C18-6E475208801D}" srcOrd="0" destOrd="0" presId="urn:microsoft.com/office/officeart/2005/8/layout/vList2"/>
    <dgm:cxn modelId="{33D3A489-55DB-4261-8F2E-2A83366FB46E}" type="presOf" srcId="{98FDFA62-3A86-4B54-AAFB-B496E04E68FD}" destId="{40920014-7829-4DB7-A87C-82EC5BFAC993}" srcOrd="0" destOrd="0" presId="urn:microsoft.com/office/officeart/2005/8/layout/vList2"/>
    <dgm:cxn modelId="{387F27A5-4B61-4D9A-A817-78CEF99FF6B4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ESEMPIO APPLICATIVO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FCFE2535-1332-4A40-93D6-4F5F915111AC}" type="presOf" srcId="{43D6992D-5D94-4859-8C44-ED748FD5C8A8}" destId="{8782FDEE-1182-45AB-9C18-6E475208801D}" srcOrd="0" destOrd="0" presId="urn:microsoft.com/office/officeart/2005/8/layout/vList2"/>
    <dgm:cxn modelId="{CDCE44AA-B248-401F-A6EB-1326AF32BEF3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081C4C79-1F19-466C-BEB3-4194BC9AB65A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ATTRIBUTI UNIVOCI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AA58C0-5B76-403E-AFB0-90AB794EB96F}" type="presOf" srcId="{43D6992D-5D94-4859-8C44-ED748FD5C8A8}" destId="{8782FDEE-1182-45AB-9C18-6E475208801D}" srcOrd="0" destOrd="0" presId="urn:microsoft.com/office/officeart/2005/8/layout/vList2"/>
    <dgm:cxn modelId="{5385626C-045D-48AC-B9AC-5391781DA0A5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E6C8F88D-1AB8-4E6D-AA25-B5B308E89097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CARDINALITA’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5DB4AB1D-FABC-4662-A697-BB6C58DB7819}" type="presOf" srcId="{98FDFA62-3A86-4B54-AAFB-B496E04E68FD}" destId="{40920014-7829-4DB7-A87C-82EC5BFAC993}" srcOrd="0" destOrd="0" presId="urn:microsoft.com/office/officeart/2005/8/layout/vList2"/>
    <dgm:cxn modelId="{C83BA554-89AF-4CE4-BC68-0966AB7DD940}" type="presOf" srcId="{43D6992D-5D94-4859-8C44-ED748FD5C8A8}" destId="{8782FDEE-1182-45AB-9C18-6E475208801D}" srcOrd="0" destOrd="0" presId="urn:microsoft.com/office/officeart/2005/8/layout/vList2"/>
    <dgm:cxn modelId="{B82B7E6B-6BCB-4E69-8B25-70B3D86182CE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CARDINALITA’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0863C0B5-A3C1-4471-AB2B-F4436558D6BC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664AF633-DC5C-4A54-A32A-CC382F03F670}" type="presOf" srcId="{98FDFA62-3A86-4B54-AAFB-B496E04E68FD}" destId="{40920014-7829-4DB7-A87C-82EC5BFAC993}" srcOrd="0" destOrd="0" presId="urn:microsoft.com/office/officeart/2005/8/layout/vList2"/>
    <dgm:cxn modelId="{61F43D93-A025-4E52-A54A-EDBEAFC8C55F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Modello logico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608E0CE-8C26-4511-ACD2-F71E1DA76F44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D31CFF29-145C-46CA-BE7A-ABBA71036511}" type="presOf" srcId="{43D6992D-5D94-4859-8C44-ED748FD5C8A8}" destId="{8782FDEE-1182-45AB-9C18-6E475208801D}" srcOrd="0" destOrd="0" presId="urn:microsoft.com/office/officeart/2005/8/layout/vList2"/>
    <dgm:cxn modelId="{7F4D2EB3-9234-4667-A176-D6B73E622232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ENTITA’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A2D76AB-8971-4E89-B9E4-195561D40EE4}" type="presOf" srcId="{98FDFA62-3A86-4B54-AAFB-B496E04E68FD}" destId="{40920014-7829-4DB7-A87C-82EC5BFAC993}" srcOrd="0" destOrd="0" presId="urn:microsoft.com/office/officeart/2005/8/layout/vList2"/>
    <dgm:cxn modelId="{9EC8A8D4-9B36-4CD4-9071-9E2BD28ECC9B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ABB1ACD0-319B-4039-BB6D-BA8EA01F1E88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RELAZIONI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80B8B68-D12A-4B74-8AC0-C9202BDA33D5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47467F7D-D39B-4049-A711-53CB62297DE9}" type="presOf" srcId="{43D6992D-5D94-4859-8C44-ED748FD5C8A8}" destId="{8782FDEE-1182-45AB-9C18-6E475208801D}" srcOrd="0" destOrd="0" presId="urn:microsoft.com/office/officeart/2005/8/layout/vList2"/>
    <dgm:cxn modelId="{D8564343-7E4C-460F-9E04-E39BFDB4B3DB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RELAZIONI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306BDC02-CE4C-4A1C-80E4-1825CC70066B}" type="presOf" srcId="{98FDFA62-3A86-4B54-AAFB-B496E04E68FD}" destId="{40920014-7829-4DB7-A87C-82EC5BFAC993}" srcOrd="0" destOrd="0" presId="urn:microsoft.com/office/officeart/2005/8/layout/vList2"/>
    <dgm:cxn modelId="{4592C43E-B7AF-4090-BCB9-47980008F321}" type="presOf" srcId="{43D6992D-5D94-4859-8C44-ED748FD5C8A8}" destId="{8782FDEE-1182-45AB-9C18-6E475208801D}" srcOrd="0" destOrd="0" presId="urn:microsoft.com/office/officeart/2005/8/layout/vList2"/>
    <dgm:cxn modelId="{47340B55-6277-4B27-BC3C-64CF7F5CE9BD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RELAZIONI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96C7F42-44CB-48C9-A0C5-96F19CD4B0F3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73231D49-5BAE-47B0-A059-8BAB0E6BC100}" type="presOf" srcId="{43D6992D-5D94-4859-8C44-ED748FD5C8A8}" destId="{8782FDEE-1182-45AB-9C18-6E475208801D}" srcOrd="0" destOrd="0" presId="urn:microsoft.com/office/officeart/2005/8/layout/vList2"/>
    <dgm:cxn modelId="{7B09A11C-BBA3-467B-8299-0BAA5FF3DA1D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RELAZIONI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8EB92290-8901-4675-B070-8633469A35DA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2F8C8DA5-EAA7-401B-AD1B-DF7377F2D33F}" type="presOf" srcId="{43D6992D-5D94-4859-8C44-ED748FD5C8A8}" destId="{8782FDEE-1182-45AB-9C18-6E475208801D}" srcOrd="0" destOrd="0" presId="urn:microsoft.com/office/officeart/2005/8/layout/vList2"/>
    <dgm:cxn modelId="{A01DB970-8A1B-4D81-A801-3DB6D93696EF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BASE DI DATI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040ED5A-955B-41D7-A413-0A5D01C69BDF}" type="presOf" srcId="{98FDFA62-3A86-4B54-AAFB-B496E04E68FD}" destId="{40920014-7829-4DB7-A87C-82EC5BFAC993}" srcOrd="0" destOrd="0" presId="urn:microsoft.com/office/officeart/2005/8/layout/vList2"/>
    <dgm:cxn modelId="{B16671DB-AEB6-439C-9915-F58CB76F4BC8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A0B94767-26A0-46AE-A2FF-BA89B46360E7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TRASFORMAZIONE DELLE RELAZIONI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8A58B6CA-8D4B-4BA6-91B5-ECC04AE82906}" type="presOf" srcId="{98FDFA62-3A86-4B54-AAFB-B496E04E68FD}" destId="{40920014-7829-4DB7-A87C-82EC5BFAC993}" srcOrd="0" destOrd="0" presId="urn:microsoft.com/office/officeart/2005/8/layout/vList2"/>
    <dgm:cxn modelId="{0B3EF703-5C59-4630-BC24-0785372074C9}" type="presOf" srcId="{43D6992D-5D94-4859-8C44-ED748FD5C8A8}" destId="{8782FDEE-1182-45AB-9C18-6E475208801D}" srcOrd="0" destOrd="0" presId="urn:microsoft.com/office/officeart/2005/8/layout/vList2"/>
    <dgm:cxn modelId="{0855FDA1-08CF-4C00-8DAB-53F5CA0EAAD4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CREARE DATABASE IN VISUAL STUDIO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51AA85C8-EA93-4715-A51B-3D43805759FF}" type="presOf" srcId="{98FDFA62-3A86-4B54-AAFB-B496E04E68FD}" destId="{40920014-7829-4DB7-A87C-82EC5BFAC993}" srcOrd="0" destOrd="0" presId="urn:microsoft.com/office/officeart/2005/8/layout/vList2"/>
    <dgm:cxn modelId="{EC52C665-CAE8-4E54-AE5B-BF4315549819}" type="presOf" srcId="{43D6992D-5D94-4859-8C44-ED748FD5C8A8}" destId="{8782FDEE-1182-45AB-9C18-6E475208801D}" srcOrd="0" destOrd="0" presId="urn:microsoft.com/office/officeart/2005/8/layout/vList2"/>
    <dgm:cxn modelId="{AF071089-A3DF-44C0-9EDD-77E1D24E56C5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CREARE DATABASE IN VISUAL STUDIO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4546BE58-9BD8-4533-B7FA-E054C4C67898}" type="presOf" srcId="{98FDFA62-3A86-4B54-AAFB-B496E04E68FD}" destId="{40920014-7829-4DB7-A87C-82EC5BFAC993}" srcOrd="0" destOrd="0" presId="urn:microsoft.com/office/officeart/2005/8/layout/vList2"/>
    <dgm:cxn modelId="{96513285-C19A-4113-8E16-6623B625F38A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BCBE4D6C-011F-466B-8751-8A5790C74074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RDBMS e SQL 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Y="-265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FFB9DF1-8C71-4BDB-BE7B-68DECC83332C}" type="presOf" srcId="{98FDFA62-3A86-4B54-AAFB-B496E04E68FD}" destId="{40920014-7829-4DB7-A87C-82EC5BFAC993}" srcOrd="0" destOrd="0" presId="urn:microsoft.com/office/officeart/2005/8/layout/vList2"/>
    <dgm:cxn modelId="{F00C87DB-B4B5-42F9-BECA-804E5E1F8101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4FEF40F4-01E8-489C-B36E-BADA9AB4FB23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Prima operazione: definire i dati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CE7498B1-960D-442A-B61A-477774E49925}" type="presOf" srcId="{98FDFA62-3A86-4B54-AAFB-B496E04E68FD}" destId="{40920014-7829-4DB7-A87C-82EC5BFAC993}" srcOrd="0" destOrd="0" presId="urn:microsoft.com/office/officeart/2005/8/layout/vList2"/>
    <dgm:cxn modelId="{0DDE8A6E-6B43-4BFA-8305-48017F224313}" type="presOf" srcId="{43D6992D-5D94-4859-8C44-ED748FD5C8A8}" destId="{8782FDEE-1182-45AB-9C18-6E475208801D}" srcOrd="0" destOrd="0" presId="urn:microsoft.com/office/officeart/2005/8/layout/vList2"/>
    <dgm:cxn modelId="{7BA2D045-E348-43A9-AA57-BEFE564C5C6E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INTERROGARE I DATI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3993A90C-AE08-4376-9D28-FD3A7014CDA6}" type="presOf" srcId="{43D6992D-5D94-4859-8C44-ED748FD5C8A8}" destId="{8782FDEE-1182-45AB-9C18-6E475208801D}" srcOrd="0" destOrd="0" presId="urn:microsoft.com/office/officeart/2005/8/layout/vList2"/>
    <dgm:cxn modelId="{0B047A96-5293-4D40-A457-1DFA637D6322}" type="presOf" srcId="{98FDFA62-3A86-4B54-AAFB-B496E04E68FD}" destId="{40920014-7829-4DB7-A87C-82EC5BFAC993}" srcOrd="0" destOrd="0" presId="urn:microsoft.com/office/officeart/2005/8/layout/vList2"/>
    <dgm:cxn modelId="{A407AE5E-3AF2-4F1D-AA1A-2E45B4198582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FUNZIONI DI UN DBMS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FD45CF66-68A5-48CE-B14F-CB3B78E1A962}" type="presOf" srcId="{98FDFA62-3A86-4B54-AAFB-B496E04E68FD}" destId="{40920014-7829-4DB7-A87C-82EC5BFAC993}" srcOrd="0" destOrd="0" presId="urn:microsoft.com/office/officeart/2005/8/layout/vList2"/>
    <dgm:cxn modelId="{251893A6-6132-49E9-958E-129F1C7AC1F4}" type="presOf" srcId="{43D6992D-5D94-4859-8C44-ED748FD5C8A8}" destId="{8782FDEE-1182-45AB-9C18-6E475208801D}" srcOrd="0" destOrd="0" presId="urn:microsoft.com/office/officeart/2005/8/layout/vList2"/>
    <dgm:cxn modelId="{CFFFE8D3-E34E-440A-B1B5-AAF273C9F664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PROGETTARE IL DATABASE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A9E9C112-E356-48B8-AC0D-45CEB6206653}" type="presOf" srcId="{98FDFA62-3A86-4B54-AAFB-B496E04E68FD}" destId="{40920014-7829-4DB7-A87C-82EC5BFAC993}" srcOrd="0" destOrd="0" presId="urn:microsoft.com/office/officeart/2005/8/layout/vList2"/>
    <dgm:cxn modelId="{2BF63F73-66E5-4D7C-9857-62F563401791}" type="presOf" srcId="{43D6992D-5D94-4859-8C44-ED748FD5C8A8}" destId="{8782FDEE-1182-45AB-9C18-6E475208801D}" srcOrd="0" destOrd="0" presId="urn:microsoft.com/office/officeart/2005/8/layout/vList2"/>
    <dgm:cxn modelId="{04665732-C64C-4319-A383-BF4AE45D8047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I PASSI DELLA PROGETTAZIONE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2B396AF-A58F-46D7-9A38-B5E9D3BDAD4E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0888C7EC-6A42-4AEC-BD20-F96A5B43B5BD}" type="presOf" srcId="{43D6992D-5D94-4859-8C44-ED748FD5C8A8}" destId="{8782FDEE-1182-45AB-9C18-6E475208801D}" srcOrd="0" destOrd="0" presId="urn:microsoft.com/office/officeart/2005/8/layout/vList2"/>
    <dgm:cxn modelId="{8FE5A45C-2205-4A8A-AB18-2CBADAA6A619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IL MODELLO RELAZIONALE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D0DBE73-224F-4BD4-B764-490ADB5B75F8}" type="presOf" srcId="{98FDFA62-3A86-4B54-AAFB-B496E04E68FD}" destId="{40920014-7829-4DB7-A87C-82EC5BFAC993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43EA9DF1-5A34-4A3C-B155-167546AC0CCD}" type="presOf" srcId="{43D6992D-5D94-4859-8C44-ED748FD5C8A8}" destId="{8782FDEE-1182-45AB-9C18-6E475208801D}" srcOrd="0" destOrd="0" presId="urn:microsoft.com/office/officeart/2005/8/layout/vList2"/>
    <dgm:cxn modelId="{C90DA505-708A-41ED-AAA0-00727EBB2E46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LA PROGETTAZIONE CONCETTUALE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2A3D535-5275-4358-9FA0-49B2F27BB582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102EB718-CA7D-4578-A638-BCF4A970CF4D}" type="presOf" srcId="{98FDFA62-3A86-4B54-AAFB-B496E04E68FD}" destId="{40920014-7829-4DB7-A87C-82EC5BFAC993}" srcOrd="0" destOrd="0" presId="urn:microsoft.com/office/officeart/2005/8/layout/vList2"/>
    <dgm:cxn modelId="{8513B0DD-0093-4117-A023-F081FA416455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DIAGRAMMA ER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D58CF0A-6197-42A7-8F49-3D96D345CF86}" type="presOf" srcId="{43D6992D-5D94-4859-8C44-ED748FD5C8A8}" destId="{8782FDEE-1182-45AB-9C18-6E475208801D}" srcOrd="0" destOrd="0" presId="urn:microsoft.com/office/officeart/2005/8/layout/vList2"/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C20AB10F-10CF-45DC-BF54-D6D2FF2014B6}" type="presOf" srcId="{98FDFA62-3A86-4B54-AAFB-B496E04E68FD}" destId="{40920014-7829-4DB7-A87C-82EC5BFAC993}" srcOrd="0" destOrd="0" presId="urn:microsoft.com/office/officeart/2005/8/layout/vList2"/>
    <dgm:cxn modelId="{6AFF861A-B4E9-4902-B41D-2B8C4F7263DA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FDFA62-3A86-4B54-AAFB-B496E04E68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D6992D-5D94-4859-8C44-ED748FD5C8A8}">
      <dgm:prSet custT="1"/>
      <dgm:spPr/>
      <dgm:t>
        <a:bodyPr/>
        <a:lstStyle/>
        <a:p>
          <a:pPr algn="ctr" rtl="0"/>
          <a:r>
            <a:rPr lang="it-IT" sz="2800" dirty="0" smtClean="0"/>
            <a:t>ESEMPIO</a:t>
          </a:r>
          <a:endParaRPr lang="it-IT" sz="2800" dirty="0"/>
        </a:p>
      </dgm:t>
    </dgm:pt>
    <dgm:pt modelId="{900E84D7-8910-4E11-BBB5-F677FF60DCC8}" type="parTrans" cxnId="{E55D7254-A4D5-4E57-87D7-46430E767CD3}">
      <dgm:prSet/>
      <dgm:spPr/>
      <dgm:t>
        <a:bodyPr/>
        <a:lstStyle/>
        <a:p>
          <a:endParaRPr lang="it-IT"/>
        </a:p>
      </dgm:t>
    </dgm:pt>
    <dgm:pt modelId="{C7DF04E4-C9F2-4DF6-A2F1-103C8C7BDCA8}" type="sibTrans" cxnId="{E55D7254-A4D5-4E57-87D7-46430E767CD3}">
      <dgm:prSet/>
      <dgm:spPr/>
      <dgm:t>
        <a:bodyPr/>
        <a:lstStyle/>
        <a:p>
          <a:endParaRPr lang="it-IT"/>
        </a:p>
      </dgm:t>
    </dgm:pt>
    <dgm:pt modelId="{40920014-7829-4DB7-A87C-82EC5BFAC993}" type="pres">
      <dgm:prSet presAssocID="{98FDFA62-3A86-4B54-AAFB-B496E04E68F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782FDEE-1182-45AB-9C18-6E475208801D}" type="pres">
      <dgm:prSet presAssocID="{43D6992D-5D94-4859-8C44-ED748FD5C8A8}" presName="parentText" presStyleLbl="node1" presStyleIdx="0" presStyleCnt="1" custLinFactNeighborX="-1149" custLinFactNeighborY="-28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55D7254-A4D5-4E57-87D7-46430E767CD3}" srcId="{98FDFA62-3A86-4B54-AAFB-B496E04E68FD}" destId="{43D6992D-5D94-4859-8C44-ED748FD5C8A8}" srcOrd="0" destOrd="0" parTransId="{900E84D7-8910-4E11-BBB5-F677FF60DCC8}" sibTransId="{C7DF04E4-C9F2-4DF6-A2F1-103C8C7BDCA8}"/>
    <dgm:cxn modelId="{2B629AE3-96DE-48CE-9DCB-332E58FA526A}" type="presOf" srcId="{98FDFA62-3A86-4B54-AAFB-B496E04E68FD}" destId="{40920014-7829-4DB7-A87C-82EC5BFAC993}" srcOrd="0" destOrd="0" presId="urn:microsoft.com/office/officeart/2005/8/layout/vList2"/>
    <dgm:cxn modelId="{F4DF9A79-38DD-489A-B021-AC0AFEE12058}" type="presOf" srcId="{43D6992D-5D94-4859-8C44-ED748FD5C8A8}" destId="{8782FDEE-1182-45AB-9C18-6E475208801D}" srcOrd="0" destOrd="0" presId="urn:microsoft.com/office/officeart/2005/8/layout/vList2"/>
    <dgm:cxn modelId="{61F9E250-553C-4274-B194-39CE8D15D3E2}" type="presParOf" srcId="{40920014-7829-4DB7-A87C-82EC5BFAC993}" destId="{8782FDEE-1182-45AB-9C18-6E47520880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Indice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ESEMPIO APPLICATIVO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ATTRIBUTI UNIVOCI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CARDINALITA’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CARDINALITA’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Modello logico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ENTITA’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RELAZIONI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RELAZIONI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RELAZIONI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RELAZIONI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BASE DI DATI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TRASFORMAZIONE DELLE RELAZIONI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CREARE DATABASE IN VISUAL STUDIO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CREARE DATABASE IN VISUAL STUDIO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0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RDBMS e SQL </a:t>
          </a:r>
          <a:endParaRPr lang="it-IT" sz="2800" kern="1200" dirty="0"/>
        </a:p>
      </dsp:txBody>
      <dsp:txXfrm>
        <a:off x="18019" y="18019"/>
        <a:ext cx="6228657" cy="33308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Prima operazione: definire i dati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INTERROGARE I DATI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FUNZIONI DI UN DBMS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PROGETTARE IL DATABASE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I PASSI DELLA PROGETTAZIONE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IL MODELLO RELAZIONALE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LA PROGETTAZIONE CONCETTUALE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DIAGRAMMA ER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FDEE-1182-45AB-9C18-6E475208801D}">
      <dsp:nvSpPr>
        <dsp:cNvPr id="0" name=""/>
        <dsp:cNvSpPr/>
      </dsp:nvSpPr>
      <dsp:spPr>
        <a:xfrm>
          <a:off x="0" y="2"/>
          <a:ext cx="6264695" cy="369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/>
            <a:t>ESEMPIO</a:t>
          </a:r>
          <a:endParaRPr lang="it-IT" sz="2800" kern="1200" dirty="0"/>
        </a:p>
      </dsp:txBody>
      <dsp:txXfrm>
        <a:off x="18019" y="18021"/>
        <a:ext cx="6228657" cy="333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 smtClean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 smtClean="0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2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26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diagramLayout" Target="../diagrams/layout24.xml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diagramData" Target="../diagrams/data2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24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11" Type="http://schemas.openxmlformats.org/officeDocument/2006/relationships/image" Target="../media/image47.png"/><Relationship Id="rId5" Type="http://schemas.openxmlformats.org/officeDocument/2006/relationships/diagramColors" Target="../diagrams/colors25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</a:t>
            </a:r>
            <a:r>
              <a:rPr lang="it-IT" altLang="it-IT" dirty="0" smtClean="0"/>
              <a:t>Dott. Daniele Gobbo</a:t>
            </a:r>
            <a:r>
              <a:rPr lang="it-IT" altLang="it-IT" dirty="0"/>
              <a:t>	 Modulo 1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793750" y="4999305"/>
            <a:ext cx="83169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4000" b="1" dirty="0" smtClean="0"/>
              <a:t>DATABASE RELAZIONALI</a:t>
            </a:r>
            <a:endParaRPr lang="it-IT" altLang="it-IT" sz="4000" dirty="0"/>
          </a:p>
        </p:txBody>
      </p:sp>
      <p:pic>
        <p:nvPicPr>
          <p:cNvPr id="2" name="Picture 2" descr="Risultati immagini per C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65" y="1644030"/>
            <a:ext cx="728968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468747584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452320" cy="467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0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55142997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7022554" cy="49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4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80522962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092280" cy="425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4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64391304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984776" cy="438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83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14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104446543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948264" cy="442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15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139121151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79062"/>
            <a:ext cx="7416824" cy="4628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0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16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021149377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785500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6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17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804278541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524328" cy="482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18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8159752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524328" cy="482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1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19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594402612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668344" cy="4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5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5154350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663780" cy="306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1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20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7067052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04856" cy="47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3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21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424758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08504"/>
            <a:ext cx="799825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2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22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75945818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826871" cy="46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6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23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25861798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24353" cy="474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0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24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88256710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884368" cy="429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1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25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9592366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816292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4" y="908720"/>
            <a:ext cx="8064896" cy="571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328738"/>
            <a:ext cx="40100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843808" y="454047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dbFilm</a:t>
            </a:r>
            <a:endParaRPr lang="it-IT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272808" cy="513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50239"/>
            <a:ext cx="27908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4" y="1029371"/>
            <a:ext cx="8053538" cy="549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e 4"/>
          <p:cNvSpPr/>
          <p:nvPr/>
        </p:nvSpPr>
        <p:spPr>
          <a:xfrm>
            <a:off x="2915816" y="3774558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899592" y="1772816"/>
            <a:ext cx="4320480" cy="19917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827584" y="1772816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25854"/>
            <a:ext cx="8188361" cy="564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e 15"/>
          <p:cNvSpPr/>
          <p:nvPr/>
        </p:nvSpPr>
        <p:spPr>
          <a:xfrm>
            <a:off x="3051088" y="4686545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871247" y="2111005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llout 1 5"/>
          <p:cNvSpPr/>
          <p:nvPr/>
        </p:nvSpPr>
        <p:spPr>
          <a:xfrm>
            <a:off x="2378214" y="1450696"/>
            <a:ext cx="1755452" cy="66979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Impostare </a:t>
            </a:r>
            <a:r>
              <a:rPr lang="it-IT" dirty="0" err="1" smtClean="0"/>
              <a:t>idFilm</a:t>
            </a:r>
            <a:r>
              <a:rPr lang="it-IT" dirty="0" smtClean="0"/>
              <a:t> come </a:t>
            </a:r>
            <a:r>
              <a:rPr lang="it-IT" dirty="0" err="1" smtClean="0"/>
              <a:t>identity</a:t>
            </a:r>
            <a:endParaRPr lang="it-IT" dirty="0"/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6" y="1196752"/>
            <a:ext cx="8280920" cy="587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Callout 1 19"/>
          <p:cNvSpPr/>
          <p:nvPr/>
        </p:nvSpPr>
        <p:spPr>
          <a:xfrm>
            <a:off x="2530614" y="1603096"/>
            <a:ext cx="1755452" cy="669795"/>
          </a:xfrm>
          <a:prstGeom prst="borderCallout1">
            <a:avLst>
              <a:gd name="adj1" fmla="val 18750"/>
              <a:gd name="adj2" fmla="val -8333"/>
              <a:gd name="adj3" fmla="val 144091"/>
              <a:gd name="adj4" fmla="val -525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Impostare id come </a:t>
            </a:r>
            <a:r>
              <a:rPr lang="it-IT" dirty="0" err="1" smtClean="0"/>
              <a:t>identity</a:t>
            </a:r>
            <a:endParaRPr lang="it-IT" dirty="0"/>
          </a:p>
        </p:txBody>
      </p:sp>
      <p:sp>
        <p:nvSpPr>
          <p:cNvPr id="21" name="Ovale 20"/>
          <p:cNvSpPr/>
          <p:nvPr/>
        </p:nvSpPr>
        <p:spPr>
          <a:xfrm>
            <a:off x="3022082" y="3774558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/>
          <p:cNvSpPr/>
          <p:nvPr/>
        </p:nvSpPr>
        <p:spPr>
          <a:xfrm>
            <a:off x="1023647" y="2263405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llout 1 22"/>
          <p:cNvSpPr/>
          <p:nvPr/>
        </p:nvSpPr>
        <p:spPr>
          <a:xfrm>
            <a:off x="5508104" y="1996081"/>
            <a:ext cx="2232248" cy="1000871"/>
          </a:xfrm>
          <a:prstGeom prst="borderCallout1">
            <a:avLst>
              <a:gd name="adj1" fmla="val 18750"/>
              <a:gd name="adj2" fmla="val -8333"/>
              <a:gd name="adj3" fmla="val 101053"/>
              <a:gd name="adj4" fmla="val -40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Aggiungere le chiavi esterne per </a:t>
            </a:r>
            <a:r>
              <a:rPr lang="it-IT" dirty="0" err="1" smtClean="0"/>
              <a:t>codicefiscale</a:t>
            </a:r>
            <a:r>
              <a:rPr lang="it-IT" dirty="0" smtClean="0"/>
              <a:t> e </a:t>
            </a:r>
            <a:r>
              <a:rPr lang="it-IT" dirty="0" err="1" smtClean="0"/>
              <a:t>idfilm</a:t>
            </a:r>
            <a:endParaRPr lang="it-IT" dirty="0"/>
          </a:p>
        </p:txBody>
      </p:sp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74" y="1029371"/>
            <a:ext cx="7751217" cy="549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Ovale 24"/>
          <p:cNvSpPr/>
          <p:nvPr/>
        </p:nvSpPr>
        <p:spPr>
          <a:xfrm>
            <a:off x="1893812" y="3788390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19" y="1097702"/>
            <a:ext cx="7758162" cy="533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Ovale 26"/>
          <p:cNvSpPr/>
          <p:nvPr/>
        </p:nvSpPr>
        <p:spPr>
          <a:xfrm>
            <a:off x="921857" y="3463474"/>
            <a:ext cx="936104" cy="4465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899592" y="3262458"/>
            <a:ext cx="6840760" cy="369121"/>
            <a:chOff x="-540060" y="18021"/>
            <a:chExt cx="6840760" cy="369121"/>
          </a:xfrm>
        </p:grpSpPr>
        <p:sp>
          <p:nvSpPr>
            <p:cNvPr id="29" name="Rettangolo arrotondato 28"/>
            <p:cNvSpPr/>
            <p:nvPr/>
          </p:nvSpPr>
          <p:spPr>
            <a:xfrm>
              <a:off x="-540060" y="18021"/>
              <a:ext cx="6840760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ttangolo 29"/>
            <p:cNvSpPr/>
            <p:nvPr/>
          </p:nvSpPr>
          <p:spPr>
            <a:xfrm>
              <a:off x="18019" y="18021"/>
              <a:ext cx="6228657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800" dirty="0" smtClean="0"/>
                <a:t>Inseriamo ora qualche film</a:t>
              </a:r>
              <a:endParaRPr lang="it-IT" sz="2800" kern="1200" dirty="0"/>
            </a:p>
          </p:txBody>
        </p:sp>
      </p:grpSp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6" y="955201"/>
            <a:ext cx="7928570" cy="5602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Gruppo 31"/>
          <p:cNvGrpSpPr/>
          <p:nvPr/>
        </p:nvGrpSpPr>
        <p:grpSpPr>
          <a:xfrm>
            <a:off x="1051992" y="3414858"/>
            <a:ext cx="6840760" cy="369121"/>
            <a:chOff x="-540060" y="18021"/>
            <a:chExt cx="6840760" cy="369121"/>
          </a:xfrm>
        </p:grpSpPr>
        <p:sp>
          <p:nvSpPr>
            <p:cNvPr id="33" name="Rettangolo arrotondato 32"/>
            <p:cNvSpPr/>
            <p:nvPr/>
          </p:nvSpPr>
          <p:spPr>
            <a:xfrm>
              <a:off x="-540060" y="18021"/>
              <a:ext cx="6840760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ttangolo 33"/>
            <p:cNvSpPr/>
            <p:nvPr/>
          </p:nvSpPr>
          <p:spPr>
            <a:xfrm>
              <a:off x="18019" y="18021"/>
              <a:ext cx="6228657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800" dirty="0" smtClean="0"/>
                <a:t>Inseriamo ora nella tabella cast</a:t>
              </a:r>
              <a:endParaRPr lang="it-IT" sz="2800" kern="1200" dirty="0"/>
            </a:p>
          </p:txBody>
        </p:sp>
      </p:grpSp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1" y="934315"/>
            <a:ext cx="8176866" cy="5753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uppo 36"/>
          <p:cNvGrpSpPr/>
          <p:nvPr/>
        </p:nvGrpSpPr>
        <p:grpSpPr>
          <a:xfrm>
            <a:off x="1204392" y="3567258"/>
            <a:ext cx="6840760" cy="369121"/>
            <a:chOff x="-540060" y="18021"/>
            <a:chExt cx="6840760" cy="369121"/>
          </a:xfrm>
        </p:grpSpPr>
        <p:sp>
          <p:nvSpPr>
            <p:cNvPr id="38" name="Rettangolo arrotondato 37"/>
            <p:cNvSpPr/>
            <p:nvPr/>
          </p:nvSpPr>
          <p:spPr>
            <a:xfrm>
              <a:off x="-540060" y="18021"/>
              <a:ext cx="6840760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39" name="Rettangolo 38"/>
            <p:cNvSpPr/>
            <p:nvPr/>
          </p:nvSpPr>
          <p:spPr>
            <a:xfrm>
              <a:off x="18019" y="18021"/>
              <a:ext cx="6228657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800" dirty="0" smtClean="0"/>
                <a:t>Facciamo un update nella tabella persone </a:t>
              </a:r>
              <a:endParaRPr lang="it-IT" sz="2800" kern="1200" dirty="0"/>
            </a:p>
          </p:txBody>
        </p:sp>
      </p:grp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3" y="4162846"/>
            <a:ext cx="7656537" cy="194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7" y="1025854"/>
            <a:ext cx="8337229" cy="583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2" y="853067"/>
            <a:ext cx="8321999" cy="59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e 6"/>
          <p:cNvSpPr/>
          <p:nvPr/>
        </p:nvSpPr>
        <p:spPr>
          <a:xfrm>
            <a:off x="599906" y="1700808"/>
            <a:ext cx="604486" cy="4196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4" y="787460"/>
            <a:ext cx="8120115" cy="61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e 45"/>
          <p:cNvSpPr/>
          <p:nvPr/>
        </p:nvSpPr>
        <p:spPr>
          <a:xfrm>
            <a:off x="476124" y="1587810"/>
            <a:ext cx="604486" cy="4196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54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3" grpId="0" animBg="1"/>
      <p:bldP spid="14" grpId="0" animBg="1"/>
      <p:bldP spid="16" grpId="0" animBg="1"/>
      <p:bldP spid="17" grpId="0" animBg="1"/>
      <p:bldP spid="6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7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26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83384299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236"/>
            <a:ext cx="7920880" cy="204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7489478" cy="37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7300"/>
            <a:ext cx="7777510" cy="404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6" y="2728655"/>
            <a:ext cx="7533946" cy="401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62063"/>
            <a:ext cx="7704856" cy="39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79848"/>
            <a:ext cx="7560840" cy="412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6" y="2808358"/>
            <a:ext cx="7865794" cy="377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6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228331771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7358"/>
            <a:ext cx="7550559" cy="475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4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636395602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299442" cy="46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6264696" cy="406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62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532154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956376" cy="209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99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374245289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196751"/>
            <a:ext cx="7557297" cy="504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5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835385156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4631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173269600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6" y="1250666"/>
            <a:ext cx="8148587" cy="557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9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224117084"/>
              </p:ext>
            </p:extLst>
          </p:nvPr>
        </p:nvGraphicFramePr>
        <p:xfrm>
          <a:off x="1475656" y="414352"/>
          <a:ext cx="626469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7301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5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59635</TotalTime>
  <Words>141</Words>
  <Application>Microsoft Office PowerPoint</Application>
  <PresentationFormat>Presentazione su schermo (4:3)</PresentationFormat>
  <Paragraphs>60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Aministrator</cp:lastModifiedBy>
  <cp:revision>1081</cp:revision>
  <dcterms:created xsi:type="dcterms:W3CDTF">2013-02-13T14:15:36Z</dcterms:created>
  <dcterms:modified xsi:type="dcterms:W3CDTF">2019-05-02T06:05:06Z</dcterms:modified>
</cp:coreProperties>
</file>